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65" r:id="rId2"/>
    <p:sldId id="366" r:id="rId3"/>
    <p:sldId id="367" r:id="rId4"/>
    <p:sldId id="368" r:id="rId5"/>
    <p:sldId id="369" r:id="rId6"/>
    <p:sldId id="370" r:id="rId7"/>
    <p:sldId id="371" r:id="rId8"/>
    <p:sldId id="372" r:id="rId9"/>
    <p:sldId id="373" r:id="rId10"/>
    <p:sldId id="374" r:id="rId11"/>
    <p:sldId id="375" r:id="rId12"/>
    <p:sldId id="376" r:id="rId13"/>
    <p:sldId id="377" r:id="rId14"/>
    <p:sldId id="378" r:id="rId15"/>
    <p:sldId id="379" r:id="rId16"/>
    <p:sldId id="380" r:id="rId17"/>
    <p:sldId id="381" r:id="rId18"/>
    <p:sldId id="382" r:id="rId19"/>
    <p:sldId id="383" r:id="rId20"/>
    <p:sldId id="384" r:id="rId21"/>
    <p:sldId id="385" r:id="rId22"/>
    <p:sldId id="386" r:id="rId23"/>
    <p:sldId id="387" r:id="rId24"/>
    <p:sldId id="388" r:id="rId25"/>
    <p:sldId id="389" r:id="rId26"/>
    <p:sldId id="390" r:id="rId27"/>
    <p:sldId id="391" r:id="rId28"/>
    <p:sldId id="392" r:id="rId29"/>
    <p:sldId id="393" r:id="rId30"/>
    <p:sldId id="394" r:id="rId31"/>
    <p:sldId id="395" r:id="rId32"/>
    <p:sldId id="396" r:id="rId33"/>
    <p:sldId id="397" r:id="rId34"/>
    <p:sldId id="398" r:id="rId35"/>
    <p:sldId id="399" r:id="rId36"/>
    <p:sldId id="400" r:id="rId37"/>
    <p:sldId id="401" r:id="rId38"/>
    <p:sldId id="402" r:id="rId39"/>
    <p:sldId id="403" r:id="rId40"/>
    <p:sldId id="404" r:id="rId41"/>
    <p:sldId id="405" r:id="rId42"/>
    <p:sldId id="406" r:id="rId43"/>
    <p:sldId id="407" r:id="rId44"/>
    <p:sldId id="408" r:id="rId45"/>
    <p:sldId id="409" r:id="rId46"/>
    <p:sldId id="410" r:id="rId47"/>
    <p:sldId id="411" r:id="rId48"/>
  </p:sldIdLst>
  <p:sldSz cx="9144000" cy="6858000" type="screen4x3"/>
  <p:notesSz cx="6858000" cy="9144000"/>
  <p:defaultTextStyle>
    <a:defPPr>
      <a:defRPr lang="en-US"/>
    </a:defPPr>
    <a:lvl1pPr algn="l" rtl="0" fontAlgn="base">
      <a:spcBef>
        <a:spcPct val="0"/>
      </a:spcBef>
      <a:spcAft>
        <a:spcPct val="0"/>
      </a:spcAft>
      <a:defRPr sz="2800" b="1" kern="1200">
        <a:solidFill>
          <a:schemeClr val="bg1"/>
        </a:solidFill>
        <a:latin typeface="Tahoma" pitchFamily="34" charset="0"/>
        <a:ea typeface="+mn-ea"/>
        <a:cs typeface="Arial" charset="0"/>
      </a:defRPr>
    </a:lvl1pPr>
    <a:lvl2pPr marL="457200" algn="l" rtl="0" fontAlgn="base">
      <a:spcBef>
        <a:spcPct val="0"/>
      </a:spcBef>
      <a:spcAft>
        <a:spcPct val="0"/>
      </a:spcAft>
      <a:defRPr sz="2800" b="1" kern="1200">
        <a:solidFill>
          <a:schemeClr val="bg1"/>
        </a:solidFill>
        <a:latin typeface="Tahoma" pitchFamily="34" charset="0"/>
        <a:ea typeface="+mn-ea"/>
        <a:cs typeface="Arial" charset="0"/>
      </a:defRPr>
    </a:lvl2pPr>
    <a:lvl3pPr marL="914400" algn="l" rtl="0" fontAlgn="base">
      <a:spcBef>
        <a:spcPct val="0"/>
      </a:spcBef>
      <a:spcAft>
        <a:spcPct val="0"/>
      </a:spcAft>
      <a:defRPr sz="2800" b="1" kern="1200">
        <a:solidFill>
          <a:schemeClr val="bg1"/>
        </a:solidFill>
        <a:latin typeface="Tahoma" pitchFamily="34" charset="0"/>
        <a:ea typeface="+mn-ea"/>
        <a:cs typeface="Arial" charset="0"/>
      </a:defRPr>
    </a:lvl3pPr>
    <a:lvl4pPr marL="1371600" algn="l" rtl="0" fontAlgn="base">
      <a:spcBef>
        <a:spcPct val="0"/>
      </a:spcBef>
      <a:spcAft>
        <a:spcPct val="0"/>
      </a:spcAft>
      <a:defRPr sz="2800" b="1" kern="1200">
        <a:solidFill>
          <a:schemeClr val="bg1"/>
        </a:solidFill>
        <a:latin typeface="Tahoma" pitchFamily="34" charset="0"/>
        <a:ea typeface="+mn-ea"/>
        <a:cs typeface="Arial" charset="0"/>
      </a:defRPr>
    </a:lvl4pPr>
    <a:lvl5pPr marL="1828800" algn="l" rtl="0" fontAlgn="base">
      <a:spcBef>
        <a:spcPct val="0"/>
      </a:spcBef>
      <a:spcAft>
        <a:spcPct val="0"/>
      </a:spcAft>
      <a:defRPr sz="2800" b="1" kern="1200">
        <a:solidFill>
          <a:schemeClr val="bg1"/>
        </a:solidFill>
        <a:latin typeface="Tahoma" pitchFamily="34" charset="0"/>
        <a:ea typeface="+mn-ea"/>
        <a:cs typeface="Arial" charset="0"/>
      </a:defRPr>
    </a:lvl5pPr>
    <a:lvl6pPr marL="2286000" algn="l" defTabSz="914400" rtl="0" eaLnBrk="1" latinLnBrk="0" hangingPunct="1">
      <a:defRPr sz="2800" b="1" kern="1200">
        <a:solidFill>
          <a:schemeClr val="bg1"/>
        </a:solidFill>
        <a:latin typeface="Tahoma" pitchFamily="34" charset="0"/>
        <a:ea typeface="+mn-ea"/>
        <a:cs typeface="Arial" charset="0"/>
      </a:defRPr>
    </a:lvl6pPr>
    <a:lvl7pPr marL="2743200" algn="l" defTabSz="914400" rtl="0" eaLnBrk="1" latinLnBrk="0" hangingPunct="1">
      <a:defRPr sz="2800" b="1" kern="1200">
        <a:solidFill>
          <a:schemeClr val="bg1"/>
        </a:solidFill>
        <a:latin typeface="Tahoma" pitchFamily="34" charset="0"/>
        <a:ea typeface="+mn-ea"/>
        <a:cs typeface="Arial" charset="0"/>
      </a:defRPr>
    </a:lvl7pPr>
    <a:lvl8pPr marL="3200400" algn="l" defTabSz="914400" rtl="0" eaLnBrk="1" latinLnBrk="0" hangingPunct="1">
      <a:defRPr sz="2800" b="1" kern="1200">
        <a:solidFill>
          <a:schemeClr val="bg1"/>
        </a:solidFill>
        <a:latin typeface="Tahoma" pitchFamily="34" charset="0"/>
        <a:ea typeface="+mn-ea"/>
        <a:cs typeface="Arial" charset="0"/>
      </a:defRPr>
    </a:lvl8pPr>
    <a:lvl9pPr marL="3657600" algn="l" defTabSz="914400" rtl="0" eaLnBrk="1" latinLnBrk="0" hangingPunct="1">
      <a:defRPr sz="2800" b="1" kern="1200">
        <a:solidFill>
          <a:schemeClr val="bg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A300"/>
    <a:srgbClr val="33CC33"/>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131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EED7F6-DFB0-4F9F-B2D3-264D05D44778}" type="datetimeFigureOut">
              <a:rPr lang="en-US" smtClean="0"/>
              <a:t>2/14/2015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5D79AE-9447-4DE5-8734-33CD48E005B5}" type="slidenum">
              <a:rPr lang="en-US" smtClean="0"/>
              <a:t>‹#›</a:t>
            </a:fld>
            <a:endParaRPr lang="en-US"/>
          </a:p>
        </p:txBody>
      </p:sp>
    </p:spTree>
    <p:extLst>
      <p:ext uri="{BB962C8B-B14F-4D97-AF65-F5344CB8AC3E}">
        <p14:creationId xmlns:p14="http://schemas.microsoft.com/office/powerpoint/2010/main" val="623061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10</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19</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20</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29</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30</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39</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40</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41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42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43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44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45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46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47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9</a:t>
            </a:fld>
            <a:endParaRPr lang="en-US"/>
          </a:p>
        </p:txBody>
      </p:sp>
    </p:spTree>
    <p:extLst>
      <p:ext uri="{BB962C8B-B14F-4D97-AF65-F5344CB8AC3E}">
        <p14:creationId xmlns:p14="http://schemas.microsoft.com/office/powerpoint/2010/main" val="2788238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0901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301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35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343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638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388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658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0401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03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287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8521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17000" r="-17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5pPr>
      <a:lvl6pPr marL="4572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6pPr>
      <a:lvl7pPr marL="9144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7pPr>
      <a:lvl8pPr marL="13716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8pPr>
      <a:lvl9pPr marL="18288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dirty="0"/>
              <a:t>THE LIFE OF CHRIST </a:t>
            </a:r>
          </a:p>
          <a:p>
            <a:pPr algn="ctr"/>
            <a:r>
              <a:rPr lang="en-US" dirty="0"/>
              <a:t>PART 67</a:t>
            </a:r>
          </a:p>
        </p:txBody>
      </p:sp>
    </p:spTree>
    <p:extLst>
      <p:ext uri="{BB962C8B-B14F-4D97-AF65-F5344CB8AC3E}">
        <p14:creationId xmlns:p14="http://schemas.microsoft.com/office/powerpoint/2010/main" val="40469786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marL="457200" indent="-457200">
              <a:buFont typeface="Arial" panose="020B0604020202020204" pitchFamily="34" charset="0"/>
              <a:buChar char="•"/>
            </a:pPr>
            <a:r>
              <a:rPr lang="en-US" dirty="0"/>
              <a:t>It is the body that returns back to the earth, and the spirit returns to God (Dan. 12:2; </a:t>
            </a:r>
            <a:r>
              <a:rPr lang="en-US" dirty="0" err="1"/>
              <a:t>Ecc</a:t>
            </a:r>
            <a:r>
              <a:rPr lang="en-US" dirty="0"/>
              <a:t>. 12:7</a:t>
            </a:r>
            <a:r>
              <a:rPr lang="en-US" dirty="0" smtClean="0"/>
              <a:t>).</a:t>
            </a:r>
          </a:p>
          <a:p>
            <a:pPr marL="457200" indent="-457200">
              <a:buFont typeface="Arial" panose="020B0604020202020204" pitchFamily="34" charset="0"/>
              <a:buChar char="•"/>
            </a:pPr>
            <a:r>
              <a:rPr lang="en-US" dirty="0" smtClean="0"/>
              <a:t>This </a:t>
            </a:r>
            <a:r>
              <a:rPr lang="en-US" dirty="0"/>
              <a:t>can be seen in the story of the rich man and Lazarus (</a:t>
            </a:r>
            <a:r>
              <a:rPr lang="en-US" dirty="0" err="1"/>
              <a:t>Lk</a:t>
            </a:r>
            <a:r>
              <a:rPr lang="en-US" dirty="0"/>
              <a:t>. 16:19-31). </a:t>
            </a:r>
            <a:endParaRPr lang="en-US" dirty="0" smtClean="0"/>
          </a:p>
          <a:p>
            <a:pPr marL="457200" indent="-457200">
              <a:buFont typeface="Arial" panose="020B0604020202020204" pitchFamily="34" charset="0"/>
              <a:buChar char="•"/>
            </a:pPr>
            <a:r>
              <a:rPr lang="en-US" dirty="0" smtClean="0"/>
              <a:t>Also</a:t>
            </a:r>
            <a:r>
              <a:rPr lang="en-US" dirty="0"/>
              <a:t>, we can see that the wicked are said to be under punishment prior to the judgment day, which means their souls are alive as well (2 Pet. 2:9). </a:t>
            </a:r>
            <a:endParaRPr lang="en-US" dirty="0" smtClean="0"/>
          </a:p>
          <a:p>
            <a:pPr marL="457200" indent="-457200">
              <a:buFont typeface="Arial" panose="020B0604020202020204" pitchFamily="34" charset="0"/>
              <a:buChar char="•"/>
            </a:pPr>
            <a:r>
              <a:rPr lang="en-US" dirty="0" smtClean="0"/>
              <a:t>There </a:t>
            </a:r>
            <a:r>
              <a:rPr lang="en-US" dirty="0"/>
              <a:t>are many other passages that teach that our souls do not remain in the body after death and that we are conscious after death (</a:t>
            </a:r>
            <a:r>
              <a:rPr lang="en-US" dirty="0" err="1"/>
              <a:t>Lk</a:t>
            </a:r>
            <a:r>
              <a:rPr lang="en-US" dirty="0"/>
              <a:t>. 23:43; 2 Cor. 5:8; Phil. 1:21-23; Rev. 6:9-11; 7:15-17; 20:4). </a:t>
            </a:r>
            <a:endParaRPr lang="en-US" dirty="0"/>
          </a:p>
        </p:txBody>
      </p:sp>
    </p:spTree>
    <p:extLst>
      <p:ext uri="{BB962C8B-B14F-4D97-AF65-F5344CB8AC3E}">
        <p14:creationId xmlns:p14="http://schemas.microsoft.com/office/powerpoint/2010/main" val="34629974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xEl>
                                              <p:pRg st="1" end="1"/>
                                            </p:txEl>
                                          </p:spTgt>
                                        </p:tgtEl>
                                        <p:attrNameLst>
                                          <p:attrName>style.visibility</p:attrName>
                                        </p:attrNameLst>
                                      </p:cBhvr>
                                      <p:to>
                                        <p:strVal val="visible"/>
                                      </p:to>
                                    </p:set>
                                    <p:animEffect transition="in" filter="fade">
                                      <p:cBhvr>
                                        <p:cTn id="7" dur="1000"/>
                                        <p:tgtEl>
                                          <p:spTgt spid="8194">
                                            <p:txEl>
                                              <p:pRg st="1" end="1"/>
                                            </p:txEl>
                                          </p:spTgt>
                                        </p:tgtEl>
                                      </p:cBhvr>
                                    </p:animEffect>
                                    <p:anim calcmode="lin" valueType="num">
                                      <p:cBhvr>
                                        <p:cTn id="8" dur="1000" fill="hold"/>
                                        <p:tgtEl>
                                          <p:spTgt spid="819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19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4">
                                            <p:txEl>
                                              <p:pRg st="2" end="2"/>
                                            </p:txEl>
                                          </p:spTgt>
                                        </p:tgtEl>
                                        <p:attrNameLst>
                                          <p:attrName>style.visibility</p:attrName>
                                        </p:attrNameLst>
                                      </p:cBhvr>
                                      <p:to>
                                        <p:strVal val="visible"/>
                                      </p:to>
                                    </p:set>
                                    <p:animEffect transition="in" filter="fade">
                                      <p:cBhvr>
                                        <p:cTn id="14" dur="1000"/>
                                        <p:tgtEl>
                                          <p:spTgt spid="8194">
                                            <p:txEl>
                                              <p:pRg st="2" end="2"/>
                                            </p:txEl>
                                          </p:spTgt>
                                        </p:tgtEl>
                                      </p:cBhvr>
                                    </p:animEffect>
                                    <p:anim calcmode="lin" valueType="num">
                                      <p:cBhvr>
                                        <p:cTn id="15" dur="1000" fill="hold"/>
                                        <p:tgtEl>
                                          <p:spTgt spid="819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19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194">
                                            <p:txEl>
                                              <p:pRg st="3" end="3"/>
                                            </p:txEl>
                                          </p:spTgt>
                                        </p:tgtEl>
                                        <p:attrNameLst>
                                          <p:attrName>style.visibility</p:attrName>
                                        </p:attrNameLst>
                                      </p:cBhvr>
                                      <p:to>
                                        <p:strVal val="visible"/>
                                      </p:to>
                                    </p:set>
                                    <p:animEffect transition="in" filter="fade">
                                      <p:cBhvr>
                                        <p:cTn id="21" dur="1000"/>
                                        <p:tgtEl>
                                          <p:spTgt spid="8194">
                                            <p:txEl>
                                              <p:pRg st="3" end="3"/>
                                            </p:txEl>
                                          </p:spTgt>
                                        </p:tgtEl>
                                      </p:cBhvr>
                                    </p:animEffect>
                                    <p:anim calcmode="lin" valueType="num">
                                      <p:cBhvr>
                                        <p:cTn id="22" dur="1000" fill="hold"/>
                                        <p:tgtEl>
                                          <p:spTgt spid="819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19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11:15 "And I am glad for your sakes that I was not there, that you may believe. Nevertheless let us go to him."  </a:t>
            </a:r>
            <a:r>
              <a:rPr lang="en-US" baseline="30000" dirty="0"/>
              <a:t>16</a:t>
            </a:r>
            <a:r>
              <a:rPr lang="en-US" dirty="0"/>
              <a:t> Then Thomas, who is called the Twin, said to his fellow disciples, "Let us also go, that we may die with Him."</a:t>
            </a:r>
          </a:p>
        </p:txBody>
      </p:sp>
    </p:spTree>
    <p:extLst>
      <p:ext uri="{BB962C8B-B14F-4D97-AF65-F5344CB8AC3E}">
        <p14:creationId xmlns:p14="http://schemas.microsoft.com/office/powerpoint/2010/main" val="35586236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11:17 So when Jesus came, He found that he had already been in the tomb four days.</a:t>
            </a:r>
          </a:p>
        </p:txBody>
      </p:sp>
    </p:spTree>
    <p:extLst>
      <p:ext uri="{BB962C8B-B14F-4D97-AF65-F5344CB8AC3E}">
        <p14:creationId xmlns:p14="http://schemas.microsoft.com/office/powerpoint/2010/main" val="16142422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According to rabbinical tradition, the soul of a deceased person hovers around the body for three days in hope of a reunion, but takes its final departure when it notices that the body has entered a state of decomposition (William </a:t>
            </a:r>
            <a:r>
              <a:rPr lang="en-US" dirty="0" err="1"/>
              <a:t>Hendriksen</a:t>
            </a:r>
            <a:r>
              <a:rPr lang="en-US" dirty="0"/>
              <a:t>, op. cit., II, p. 146 “Quoted from Coffman’s Commentary on John”).</a:t>
            </a:r>
            <a:endParaRPr lang="en-US" dirty="0"/>
          </a:p>
        </p:txBody>
      </p:sp>
    </p:spTree>
    <p:extLst>
      <p:ext uri="{BB962C8B-B14F-4D97-AF65-F5344CB8AC3E}">
        <p14:creationId xmlns:p14="http://schemas.microsoft.com/office/powerpoint/2010/main" val="7146745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11:18 Now Bethany was near Jerusalem, about two miles away.  </a:t>
            </a:r>
            <a:r>
              <a:rPr lang="en-US" baseline="30000" dirty="0"/>
              <a:t>19</a:t>
            </a:r>
            <a:r>
              <a:rPr lang="en-US" dirty="0"/>
              <a:t> And many of the Jews had joined the women around Martha and Mary, to comfort them concerning their brother.</a:t>
            </a:r>
          </a:p>
        </p:txBody>
      </p:sp>
    </p:spTree>
    <p:extLst>
      <p:ext uri="{BB962C8B-B14F-4D97-AF65-F5344CB8AC3E}">
        <p14:creationId xmlns:p14="http://schemas.microsoft.com/office/powerpoint/2010/main" val="34892015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 The rules laid down by rabbis, required seven days' public and thirty days' private mourning for distinguished or important personages (J. W. </a:t>
            </a:r>
            <a:r>
              <a:rPr lang="en-US" dirty="0" err="1"/>
              <a:t>McGarvey</a:t>
            </a:r>
            <a:r>
              <a:rPr lang="en-US" dirty="0"/>
              <a:t> and Philip Y. Pendleton, The Fourfold Gospel), p. 522.).</a:t>
            </a:r>
          </a:p>
        </p:txBody>
      </p:sp>
    </p:spTree>
    <p:extLst>
      <p:ext uri="{BB962C8B-B14F-4D97-AF65-F5344CB8AC3E}">
        <p14:creationId xmlns:p14="http://schemas.microsoft.com/office/powerpoint/2010/main" val="5627948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11:20 Then Martha, as soon as she heard that Jesus was coming, went and met Him, but Mary was sitting in the house.  </a:t>
            </a:r>
            <a:r>
              <a:rPr lang="en-US" baseline="30000" dirty="0"/>
              <a:t>21</a:t>
            </a:r>
            <a:r>
              <a:rPr lang="en-US" dirty="0"/>
              <a:t> Then Martha said to Jesus, "Lord, if You had been here, my brother would not have died.  </a:t>
            </a:r>
            <a:r>
              <a:rPr lang="en-US" baseline="30000" dirty="0"/>
              <a:t>22</a:t>
            </a:r>
            <a:r>
              <a:rPr lang="en-US" dirty="0"/>
              <a:t> "But even now I know that whatever You ask of God, God will give You."</a:t>
            </a:r>
          </a:p>
          <a:p>
            <a:r>
              <a:rPr lang="en-US" dirty="0"/>
              <a:t> </a:t>
            </a:r>
          </a:p>
        </p:txBody>
      </p:sp>
    </p:spTree>
    <p:extLst>
      <p:ext uri="{BB962C8B-B14F-4D97-AF65-F5344CB8AC3E}">
        <p14:creationId xmlns:p14="http://schemas.microsoft.com/office/powerpoint/2010/main" val="14383077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11:23 Jesus said to her, "Your brother will rise again."  </a:t>
            </a:r>
            <a:r>
              <a:rPr lang="en-US" baseline="30000" dirty="0"/>
              <a:t>24</a:t>
            </a:r>
            <a:r>
              <a:rPr lang="en-US" dirty="0"/>
              <a:t> Martha said to Him, "I know that he will rise again in the resurrection at the last day."</a:t>
            </a:r>
          </a:p>
          <a:p>
            <a:r>
              <a:rPr lang="en-US" dirty="0"/>
              <a:t> </a:t>
            </a:r>
          </a:p>
        </p:txBody>
      </p:sp>
    </p:spTree>
    <p:extLst>
      <p:ext uri="{BB962C8B-B14F-4D97-AF65-F5344CB8AC3E}">
        <p14:creationId xmlns:p14="http://schemas.microsoft.com/office/powerpoint/2010/main" val="13660824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11:25 Jesus said to her, "I am the resurrection and the life. He who believes in Me, though he may die, he shall live.  </a:t>
            </a:r>
            <a:r>
              <a:rPr lang="en-US" baseline="30000" dirty="0"/>
              <a:t>26</a:t>
            </a:r>
            <a:r>
              <a:rPr lang="en-US" dirty="0"/>
              <a:t> "And whoever lives and believes in Me shall never die. Do you believe this?"  </a:t>
            </a:r>
            <a:r>
              <a:rPr lang="en-US" baseline="30000" dirty="0"/>
              <a:t>27</a:t>
            </a:r>
            <a:r>
              <a:rPr lang="en-US" dirty="0"/>
              <a:t> She said to Him, "Yes, Lord, I believe that You are the Christ, the Son of God, who is to come into the world."</a:t>
            </a:r>
          </a:p>
          <a:p>
            <a:r>
              <a:rPr lang="en-US" dirty="0"/>
              <a:t> </a:t>
            </a:r>
          </a:p>
        </p:txBody>
      </p:sp>
    </p:spTree>
    <p:extLst>
      <p:ext uri="{BB962C8B-B14F-4D97-AF65-F5344CB8AC3E}">
        <p14:creationId xmlns:p14="http://schemas.microsoft.com/office/powerpoint/2010/main" val="276230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dirty="0"/>
              <a:t>“I have believed that you are the Christ.” </a:t>
            </a:r>
            <a:endParaRPr lang="en-US" dirty="0"/>
          </a:p>
        </p:txBody>
      </p:sp>
    </p:spTree>
    <p:extLst>
      <p:ext uri="{BB962C8B-B14F-4D97-AF65-F5344CB8AC3E}">
        <p14:creationId xmlns:p14="http://schemas.microsoft.com/office/powerpoint/2010/main" val="36104859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11:1 Now a certain </a:t>
            </a:r>
            <a:r>
              <a:rPr lang="en-US" i="1" dirty="0"/>
              <a:t>man </a:t>
            </a:r>
            <a:r>
              <a:rPr lang="en-US" dirty="0"/>
              <a:t>was sick, Lazarus of Bethany, the town of Mary and her sister Martha.  </a:t>
            </a:r>
            <a:r>
              <a:rPr lang="en-US" baseline="30000" dirty="0"/>
              <a:t>2</a:t>
            </a:r>
            <a:r>
              <a:rPr lang="en-US" dirty="0"/>
              <a:t> It was </a:t>
            </a:r>
            <a:r>
              <a:rPr lang="en-US" i="1" dirty="0"/>
              <a:t>that </a:t>
            </a:r>
            <a:r>
              <a:rPr lang="en-US" dirty="0"/>
              <a:t>Mary who anointed the Lord with fragrant oil and wiped His feet with her hair, whose brother Lazarus was sick.  </a:t>
            </a:r>
          </a:p>
          <a:p>
            <a:r>
              <a:rPr lang="en-US" dirty="0"/>
              <a:t> </a:t>
            </a:r>
          </a:p>
          <a:p>
            <a:r>
              <a:rPr lang="en-US" dirty="0" smtClean="0"/>
              <a:t>	</a:t>
            </a:r>
            <a:endParaRPr lang="en-US" dirty="0"/>
          </a:p>
        </p:txBody>
      </p:sp>
    </p:spTree>
    <p:extLst>
      <p:ext uri="{BB962C8B-B14F-4D97-AF65-F5344CB8AC3E}">
        <p14:creationId xmlns:p14="http://schemas.microsoft.com/office/powerpoint/2010/main" val="32474933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11:28 And when she had said these things, she went her way and secretly called Mary her sister, saying, "The Teacher has come and is calling for you."  </a:t>
            </a:r>
            <a:r>
              <a:rPr lang="en-US" baseline="30000" dirty="0"/>
              <a:t>29</a:t>
            </a:r>
            <a:r>
              <a:rPr lang="en-US" dirty="0"/>
              <a:t> As soon as she heard </a:t>
            </a:r>
            <a:r>
              <a:rPr lang="en-US" i="1" dirty="0"/>
              <a:t>that, </a:t>
            </a:r>
            <a:r>
              <a:rPr lang="en-US" dirty="0"/>
              <a:t>she arose quickly and came to Him.  </a:t>
            </a:r>
            <a:r>
              <a:rPr lang="en-US" baseline="30000" dirty="0"/>
              <a:t>30</a:t>
            </a:r>
            <a:r>
              <a:rPr lang="en-US" dirty="0"/>
              <a:t> Now Jesus had not yet come into the town, but was in the place where Martha met Him.  </a:t>
            </a:r>
            <a:r>
              <a:rPr lang="en-US" baseline="30000" dirty="0"/>
              <a:t>31</a:t>
            </a:r>
            <a:r>
              <a:rPr lang="en-US" dirty="0"/>
              <a:t> Then the Jews who were with her in the house, and comforting her, when they saw that Mary rose up quickly and went out, followed her, saying, "She is going to the tomb to weep there."</a:t>
            </a:r>
          </a:p>
          <a:p>
            <a:r>
              <a:rPr lang="en-US" dirty="0"/>
              <a:t> </a:t>
            </a:r>
          </a:p>
        </p:txBody>
      </p:sp>
    </p:spTree>
    <p:extLst>
      <p:ext uri="{BB962C8B-B14F-4D97-AF65-F5344CB8AC3E}">
        <p14:creationId xmlns:p14="http://schemas.microsoft.com/office/powerpoint/2010/main" val="39505627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11:32 Then, when Mary came where Jesus was, and saw Him, she fell down at His feet, saying to Him, "Lord, if You had been here, my brother would not have died."  </a:t>
            </a:r>
            <a:r>
              <a:rPr lang="en-US" baseline="30000" dirty="0"/>
              <a:t>33</a:t>
            </a:r>
            <a:r>
              <a:rPr lang="en-US" dirty="0"/>
              <a:t> Therefore, when Jesus saw her weeping, and the Jews who came with her weeping, He groaned in the spirit and was troubled.  </a:t>
            </a:r>
            <a:r>
              <a:rPr lang="en-US" baseline="30000" dirty="0"/>
              <a:t>34</a:t>
            </a:r>
            <a:r>
              <a:rPr lang="en-US" dirty="0"/>
              <a:t> And He said, "Where have you laid him?" They said to Him, "Lord, come and see."  </a:t>
            </a:r>
            <a:r>
              <a:rPr lang="en-US" baseline="30000" dirty="0"/>
              <a:t>35</a:t>
            </a:r>
            <a:r>
              <a:rPr lang="en-US" dirty="0"/>
              <a:t> Jesus wept.  </a:t>
            </a:r>
            <a:r>
              <a:rPr lang="en-US" baseline="30000" dirty="0"/>
              <a:t>36</a:t>
            </a:r>
            <a:r>
              <a:rPr lang="en-US" dirty="0"/>
              <a:t> Then the Jews said, "See how He loved him!"  </a:t>
            </a:r>
            <a:r>
              <a:rPr lang="en-US" baseline="30000" dirty="0"/>
              <a:t>37</a:t>
            </a:r>
            <a:r>
              <a:rPr lang="en-US" dirty="0"/>
              <a:t> And some of them said, "Could not this Man, who opened the eyes of the blind, also have kept this man from dying?"  </a:t>
            </a:r>
          </a:p>
        </p:txBody>
      </p:sp>
    </p:spTree>
    <p:extLst>
      <p:ext uri="{BB962C8B-B14F-4D97-AF65-F5344CB8AC3E}">
        <p14:creationId xmlns:p14="http://schemas.microsoft.com/office/powerpoint/2010/main" val="5456518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The word “groaned” can mean to be moved with anger and some suggest that Jesus was angry at death. However, this word can also mean, “To feel strongly about something, be deeply moved” (BDAG). </a:t>
            </a:r>
            <a:endParaRPr lang="en-US" dirty="0"/>
          </a:p>
        </p:txBody>
      </p:sp>
    </p:spTree>
    <p:extLst>
      <p:ext uri="{BB962C8B-B14F-4D97-AF65-F5344CB8AC3E}">
        <p14:creationId xmlns:p14="http://schemas.microsoft.com/office/powerpoint/2010/main" val="21663962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11:38 Then Jesus, again groaning in Himself, came to the tomb. It was a cave, and a stone lay against it.  </a:t>
            </a:r>
            <a:r>
              <a:rPr lang="en-US" baseline="30000" dirty="0"/>
              <a:t>39</a:t>
            </a:r>
            <a:r>
              <a:rPr lang="en-US" dirty="0"/>
              <a:t> Jesus said, "Take away the stone." Martha, the sister of him who was dead, said to Him, "Lord, by this time there is a stench, for he has been </a:t>
            </a:r>
            <a:r>
              <a:rPr lang="en-US" i="1" dirty="0"/>
              <a:t>dead </a:t>
            </a:r>
            <a:r>
              <a:rPr lang="en-US" dirty="0"/>
              <a:t>four days."</a:t>
            </a:r>
          </a:p>
          <a:p>
            <a:r>
              <a:rPr lang="en-US" dirty="0"/>
              <a:t> </a:t>
            </a:r>
          </a:p>
        </p:txBody>
      </p:sp>
    </p:spTree>
    <p:extLst>
      <p:ext uri="{BB962C8B-B14F-4D97-AF65-F5344CB8AC3E}">
        <p14:creationId xmlns:p14="http://schemas.microsoft.com/office/powerpoint/2010/main" val="30536690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11:40 Jesus said to her, "Did I not say to you that if you would believe you would see the glory of God?"  </a:t>
            </a:r>
            <a:r>
              <a:rPr lang="en-US" baseline="30000" dirty="0"/>
              <a:t>41</a:t>
            </a:r>
            <a:r>
              <a:rPr lang="en-US" dirty="0"/>
              <a:t> Then they took away the stone </a:t>
            </a:r>
            <a:r>
              <a:rPr lang="en-US" i="1" dirty="0"/>
              <a:t>from the place </a:t>
            </a:r>
            <a:r>
              <a:rPr lang="en-US" dirty="0"/>
              <a:t>where the dead man was lying. And Jesus lifted up </a:t>
            </a:r>
            <a:r>
              <a:rPr lang="en-US" i="1" dirty="0"/>
              <a:t>His </a:t>
            </a:r>
            <a:r>
              <a:rPr lang="en-US" dirty="0"/>
              <a:t>eyes and said, "Father, I thank You that You have heard Me.  </a:t>
            </a:r>
            <a:r>
              <a:rPr lang="en-US" baseline="30000" dirty="0"/>
              <a:t>42</a:t>
            </a:r>
            <a:r>
              <a:rPr lang="en-US" dirty="0"/>
              <a:t> "And I know that You always hear Me, but because of the people who are standing by I said </a:t>
            </a:r>
            <a:r>
              <a:rPr lang="en-US" i="1" dirty="0"/>
              <a:t>this, </a:t>
            </a:r>
            <a:r>
              <a:rPr lang="en-US" dirty="0"/>
              <a:t>that they may believe that You sent Me."</a:t>
            </a:r>
          </a:p>
        </p:txBody>
      </p:sp>
    </p:spTree>
    <p:extLst>
      <p:ext uri="{BB962C8B-B14F-4D97-AF65-F5344CB8AC3E}">
        <p14:creationId xmlns:p14="http://schemas.microsoft.com/office/powerpoint/2010/main" val="1212324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11:43 Now when He had said these things, He cried with a loud voice, "Lazarus, come forth!"  </a:t>
            </a:r>
            <a:r>
              <a:rPr lang="en-US" baseline="30000" dirty="0"/>
              <a:t>44</a:t>
            </a:r>
            <a:r>
              <a:rPr lang="en-US" dirty="0"/>
              <a:t> And he who had died came out bound hand and foot with </a:t>
            </a:r>
            <a:r>
              <a:rPr lang="en-US" dirty="0" err="1"/>
              <a:t>graveclothes</a:t>
            </a:r>
            <a:r>
              <a:rPr lang="en-US" dirty="0"/>
              <a:t>, and his face was wrapped with a cloth. Jesus said to them, "Loose him, and let him go."</a:t>
            </a:r>
          </a:p>
        </p:txBody>
      </p:sp>
    </p:spTree>
    <p:extLst>
      <p:ext uri="{BB962C8B-B14F-4D97-AF65-F5344CB8AC3E}">
        <p14:creationId xmlns:p14="http://schemas.microsoft.com/office/powerpoint/2010/main" val="39819664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pic>
        <p:nvPicPr>
          <p:cNvPr id="3074" name="Picture 2" descr="C:\Users\cougan\Pictures\LifeOfJesus2\John11_1_Raising_Lazarus-MosaicStPetersbu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0"/>
            <a:ext cx="520454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3467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11:45 Then many of the Jews who had come to Mary, and had seen the things Jesus did, believed in Him. </a:t>
            </a:r>
            <a:r>
              <a:rPr lang="en-US" baseline="30000" dirty="0"/>
              <a:t>46</a:t>
            </a:r>
            <a:r>
              <a:rPr lang="en-US" dirty="0"/>
              <a:t> But some of them went away to the Pharisees and told them the things Jesus did.</a:t>
            </a:r>
          </a:p>
          <a:p>
            <a:r>
              <a:rPr lang="en-US" dirty="0"/>
              <a:t> </a:t>
            </a:r>
            <a:r>
              <a:rPr lang="en-US" dirty="0" smtClean="0"/>
              <a:t>	</a:t>
            </a:r>
            <a:endParaRPr lang="en-US" dirty="0"/>
          </a:p>
        </p:txBody>
      </p:sp>
    </p:spTree>
    <p:extLst>
      <p:ext uri="{BB962C8B-B14F-4D97-AF65-F5344CB8AC3E}">
        <p14:creationId xmlns:p14="http://schemas.microsoft.com/office/powerpoint/2010/main" val="1002499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11:47 Then the chief priests and the Pharisees gathered a council and said, "What shall we do? For this Man works many signs.  </a:t>
            </a:r>
            <a:r>
              <a:rPr lang="en-US" baseline="30000" dirty="0"/>
              <a:t>48</a:t>
            </a:r>
            <a:r>
              <a:rPr lang="en-US" dirty="0"/>
              <a:t> "If we let Him alone like this, everyone will believe in Him, and the Romans will come and take away both our place and nation."</a:t>
            </a:r>
          </a:p>
        </p:txBody>
      </p:sp>
    </p:spTree>
    <p:extLst>
      <p:ext uri="{BB962C8B-B14F-4D97-AF65-F5344CB8AC3E}">
        <p14:creationId xmlns:p14="http://schemas.microsoft.com/office/powerpoint/2010/main" val="12511749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11:49 And one of them, Caiaphas, being high priest that year, said to them, "You know nothing at all,  </a:t>
            </a:r>
            <a:r>
              <a:rPr lang="en-US" baseline="30000" dirty="0"/>
              <a:t>50</a:t>
            </a:r>
            <a:r>
              <a:rPr lang="en-US" dirty="0"/>
              <a:t> "nor do you consider that it is expedient for us that one man should die for the people, and not that the whole nation should perish."  </a:t>
            </a:r>
            <a:r>
              <a:rPr lang="en-US" baseline="30000" dirty="0"/>
              <a:t>51</a:t>
            </a:r>
            <a:r>
              <a:rPr lang="en-US" dirty="0"/>
              <a:t> Now this he did not say on his own </a:t>
            </a:r>
            <a:r>
              <a:rPr lang="en-US" i="1" dirty="0"/>
              <a:t>authority; </a:t>
            </a:r>
            <a:r>
              <a:rPr lang="en-US" dirty="0"/>
              <a:t>but being high priest that year he prophesied that Jesus would die for the nation,  </a:t>
            </a:r>
            <a:r>
              <a:rPr lang="en-US" baseline="30000" dirty="0"/>
              <a:t>52</a:t>
            </a:r>
            <a:r>
              <a:rPr lang="en-US" dirty="0"/>
              <a:t> and not for that nation only, but also that He would gather together in one the children of God who were scattered abroad.  </a:t>
            </a:r>
          </a:p>
        </p:txBody>
      </p:sp>
    </p:spTree>
    <p:extLst>
      <p:ext uri="{BB962C8B-B14F-4D97-AF65-F5344CB8AC3E}">
        <p14:creationId xmlns:p14="http://schemas.microsoft.com/office/powerpoint/2010/main" val="35333362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11:3 Therefore the sisters sent to Him, saying, "Lord, behold, he whom You love is sick."  </a:t>
            </a:r>
            <a:r>
              <a:rPr lang="en-US" baseline="30000" dirty="0"/>
              <a:t>4</a:t>
            </a:r>
            <a:r>
              <a:rPr lang="en-US" dirty="0"/>
              <a:t> When Jesus heard </a:t>
            </a:r>
            <a:r>
              <a:rPr lang="en-US" i="1" dirty="0"/>
              <a:t>that, </a:t>
            </a:r>
            <a:r>
              <a:rPr lang="en-US" dirty="0"/>
              <a:t>He said, "This sickness is not unto death, but for the glory of God, that the Son of God may be glorified through it."</a:t>
            </a:r>
          </a:p>
        </p:txBody>
      </p:sp>
    </p:spTree>
    <p:extLst>
      <p:ext uri="{BB962C8B-B14F-4D97-AF65-F5344CB8AC3E}">
        <p14:creationId xmlns:p14="http://schemas.microsoft.com/office/powerpoint/2010/main" val="6366540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11:53 Then, from that day on, they plotted to put Him to death. </a:t>
            </a:r>
            <a:r>
              <a:rPr lang="en-US" baseline="30000" dirty="0"/>
              <a:t>54</a:t>
            </a:r>
            <a:r>
              <a:rPr lang="en-US" dirty="0"/>
              <a:t> Therefore Jesus no longer walked openly among the Jews, but went from there into the country near the wilderness, to a city called Ephraim, and there remained with His disciples.</a:t>
            </a:r>
            <a:endParaRPr lang="en-US" dirty="0"/>
          </a:p>
        </p:txBody>
      </p:sp>
    </p:spTree>
    <p:extLst>
      <p:ext uri="{BB962C8B-B14F-4D97-AF65-F5344CB8AC3E}">
        <p14:creationId xmlns:p14="http://schemas.microsoft.com/office/powerpoint/2010/main" val="1663097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marL="457200" lvl="0" indent="-457200">
              <a:buFont typeface="Arial" panose="020B0604020202020204" pitchFamily="34" charset="0"/>
              <a:buChar char="•"/>
            </a:pPr>
            <a:r>
              <a:rPr lang="en-US" dirty="0"/>
              <a:t>He started the last journey to Jerusalem, via Samaria and Galilee; healing ten lepers </a:t>
            </a:r>
            <a:r>
              <a:rPr lang="en-US" dirty="0" err="1"/>
              <a:t>en</a:t>
            </a:r>
            <a:r>
              <a:rPr lang="en-US" dirty="0"/>
              <a:t> route (Luke 17:11-37). </a:t>
            </a:r>
          </a:p>
          <a:p>
            <a:pPr marL="457200" lvl="0" indent="-457200">
              <a:buFont typeface="Arial" panose="020B0604020202020204" pitchFamily="34" charset="0"/>
              <a:buChar char="•"/>
            </a:pPr>
            <a:r>
              <a:rPr lang="en-US" dirty="0"/>
              <a:t>He gave two parables on prayers, those of the importunate (pleading) widow and the Pharisee and the publican (Luke 18:1-14). </a:t>
            </a:r>
          </a:p>
          <a:p>
            <a:pPr marL="457200" lvl="0" indent="-457200">
              <a:buFont typeface="Arial" panose="020B0604020202020204" pitchFamily="34" charset="0"/>
              <a:buChar char="•"/>
            </a:pPr>
            <a:r>
              <a:rPr lang="en-US" dirty="0"/>
              <a:t>He gave his teaching on divorce (Mark 10:1-12; Matthew 19:1-12). </a:t>
            </a:r>
          </a:p>
          <a:p>
            <a:pPr marL="457200" lvl="0" indent="-457200">
              <a:buFont typeface="Arial" panose="020B0604020202020204" pitchFamily="34" charset="0"/>
              <a:buChar char="•"/>
            </a:pPr>
            <a:r>
              <a:rPr lang="en-US" dirty="0"/>
              <a:t>He received little children (Mark 10:13-16, etc.). </a:t>
            </a:r>
          </a:p>
          <a:p>
            <a:pPr marL="457200" lvl="0" indent="-457200">
              <a:buFont typeface="Arial" panose="020B0604020202020204" pitchFamily="34" charset="0"/>
              <a:buChar char="•"/>
            </a:pPr>
            <a:r>
              <a:rPr lang="en-US" dirty="0"/>
              <a:t>He spoke with the rich young ruler and gave the parable of the laborers in the vineyard (Mark 10:17-31, and parallel accounts). </a:t>
            </a:r>
          </a:p>
          <a:p>
            <a:endParaRPr lang="en-US" dirty="0"/>
          </a:p>
        </p:txBody>
      </p:sp>
    </p:spTree>
    <p:extLst>
      <p:ext uri="{BB962C8B-B14F-4D97-AF65-F5344CB8AC3E}">
        <p14:creationId xmlns:p14="http://schemas.microsoft.com/office/powerpoint/2010/main" val="5150211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xEl>
                                              <p:pRg st="1" end="1"/>
                                            </p:txEl>
                                          </p:spTgt>
                                        </p:tgtEl>
                                        <p:attrNameLst>
                                          <p:attrName>style.visibility</p:attrName>
                                        </p:attrNameLst>
                                      </p:cBhvr>
                                      <p:to>
                                        <p:strVal val="visible"/>
                                      </p:to>
                                    </p:set>
                                    <p:animEffect transition="in" filter="fade">
                                      <p:cBhvr>
                                        <p:cTn id="7" dur="1000"/>
                                        <p:tgtEl>
                                          <p:spTgt spid="8194">
                                            <p:txEl>
                                              <p:pRg st="1" end="1"/>
                                            </p:txEl>
                                          </p:spTgt>
                                        </p:tgtEl>
                                      </p:cBhvr>
                                    </p:animEffect>
                                    <p:anim calcmode="lin" valueType="num">
                                      <p:cBhvr>
                                        <p:cTn id="8" dur="1000" fill="hold"/>
                                        <p:tgtEl>
                                          <p:spTgt spid="819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19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4">
                                            <p:txEl>
                                              <p:pRg st="2" end="2"/>
                                            </p:txEl>
                                          </p:spTgt>
                                        </p:tgtEl>
                                        <p:attrNameLst>
                                          <p:attrName>style.visibility</p:attrName>
                                        </p:attrNameLst>
                                      </p:cBhvr>
                                      <p:to>
                                        <p:strVal val="visible"/>
                                      </p:to>
                                    </p:set>
                                    <p:animEffect transition="in" filter="fade">
                                      <p:cBhvr>
                                        <p:cTn id="14" dur="1000"/>
                                        <p:tgtEl>
                                          <p:spTgt spid="8194">
                                            <p:txEl>
                                              <p:pRg st="2" end="2"/>
                                            </p:txEl>
                                          </p:spTgt>
                                        </p:tgtEl>
                                      </p:cBhvr>
                                    </p:animEffect>
                                    <p:anim calcmode="lin" valueType="num">
                                      <p:cBhvr>
                                        <p:cTn id="15" dur="1000" fill="hold"/>
                                        <p:tgtEl>
                                          <p:spTgt spid="819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19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194">
                                            <p:txEl>
                                              <p:pRg st="3" end="3"/>
                                            </p:txEl>
                                          </p:spTgt>
                                        </p:tgtEl>
                                        <p:attrNameLst>
                                          <p:attrName>style.visibility</p:attrName>
                                        </p:attrNameLst>
                                      </p:cBhvr>
                                      <p:to>
                                        <p:strVal val="visible"/>
                                      </p:to>
                                    </p:set>
                                    <p:animEffect transition="in" filter="fade">
                                      <p:cBhvr>
                                        <p:cTn id="21" dur="1000"/>
                                        <p:tgtEl>
                                          <p:spTgt spid="8194">
                                            <p:txEl>
                                              <p:pRg st="3" end="3"/>
                                            </p:txEl>
                                          </p:spTgt>
                                        </p:tgtEl>
                                      </p:cBhvr>
                                    </p:animEffect>
                                    <p:anim calcmode="lin" valueType="num">
                                      <p:cBhvr>
                                        <p:cTn id="22" dur="1000" fill="hold"/>
                                        <p:tgtEl>
                                          <p:spTgt spid="819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19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194">
                                            <p:txEl>
                                              <p:pRg st="4" end="4"/>
                                            </p:txEl>
                                          </p:spTgt>
                                        </p:tgtEl>
                                        <p:attrNameLst>
                                          <p:attrName>style.visibility</p:attrName>
                                        </p:attrNameLst>
                                      </p:cBhvr>
                                      <p:to>
                                        <p:strVal val="visible"/>
                                      </p:to>
                                    </p:set>
                                    <p:animEffect transition="in" filter="fade">
                                      <p:cBhvr>
                                        <p:cTn id="28" dur="1000"/>
                                        <p:tgtEl>
                                          <p:spTgt spid="8194">
                                            <p:txEl>
                                              <p:pRg st="4" end="4"/>
                                            </p:txEl>
                                          </p:spTgt>
                                        </p:tgtEl>
                                      </p:cBhvr>
                                    </p:animEffect>
                                    <p:anim calcmode="lin" valueType="num">
                                      <p:cBhvr>
                                        <p:cTn id="29" dur="1000" fill="hold"/>
                                        <p:tgtEl>
                                          <p:spTgt spid="819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819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marL="457200" lvl="0" indent="-457200">
              <a:buFont typeface="Arial" panose="020B0604020202020204" pitchFamily="34" charset="0"/>
              <a:buChar char="•"/>
            </a:pPr>
            <a:r>
              <a:rPr lang="en-US" dirty="0"/>
              <a:t>He gave the third prophecy of his death and resurrection and rebuked ambition of Zebedee's sons (Mark 10:32-45, etc.). </a:t>
            </a:r>
          </a:p>
          <a:p>
            <a:pPr marL="457200" lvl="0" indent="-457200">
              <a:buFont typeface="Arial" panose="020B0604020202020204" pitchFamily="34" charset="0"/>
              <a:buChar char="•"/>
            </a:pPr>
            <a:r>
              <a:rPr lang="en-US" dirty="0"/>
              <a:t>He healed </a:t>
            </a:r>
            <a:r>
              <a:rPr lang="en-US" dirty="0" err="1"/>
              <a:t>Bartimaeus</a:t>
            </a:r>
            <a:r>
              <a:rPr lang="en-US" dirty="0"/>
              <a:t> and a companion at Jericho (Mark 10:46-52, and parallel accounts). </a:t>
            </a:r>
          </a:p>
          <a:p>
            <a:pPr marL="457200" lvl="0" indent="-457200">
              <a:buFont typeface="Arial" panose="020B0604020202020204" pitchFamily="34" charset="0"/>
              <a:buChar char="•"/>
            </a:pPr>
            <a:r>
              <a:rPr lang="en-US" dirty="0"/>
              <a:t>He visited Zacchaeus, gave the parable of the pounds, and went on up to Jerusalem (Luke 19:142:8) (Coffman’s Commentary John 12) </a:t>
            </a:r>
          </a:p>
          <a:p>
            <a:endParaRPr lang="en-US" dirty="0"/>
          </a:p>
        </p:txBody>
      </p:sp>
    </p:spTree>
    <p:extLst>
      <p:ext uri="{BB962C8B-B14F-4D97-AF65-F5344CB8AC3E}">
        <p14:creationId xmlns:p14="http://schemas.microsoft.com/office/powerpoint/2010/main" val="28628655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xEl>
                                              <p:pRg st="1" end="1"/>
                                            </p:txEl>
                                          </p:spTgt>
                                        </p:tgtEl>
                                        <p:attrNameLst>
                                          <p:attrName>style.visibility</p:attrName>
                                        </p:attrNameLst>
                                      </p:cBhvr>
                                      <p:to>
                                        <p:strVal val="visible"/>
                                      </p:to>
                                    </p:set>
                                    <p:animEffect transition="in" filter="fade">
                                      <p:cBhvr>
                                        <p:cTn id="7" dur="1000"/>
                                        <p:tgtEl>
                                          <p:spTgt spid="8194">
                                            <p:txEl>
                                              <p:pRg st="1" end="1"/>
                                            </p:txEl>
                                          </p:spTgt>
                                        </p:tgtEl>
                                      </p:cBhvr>
                                    </p:animEffect>
                                    <p:anim calcmode="lin" valueType="num">
                                      <p:cBhvr>
                                        <p:cTn id="8" dur="1000" fill="hold"/>
                                        <p:tgtEl>
                                          <p:spTgt spid="819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19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4">
                                            <p:txEl>
                                              <p:pRg st="2" end="2"/>
                                            </p:txEl>
                                          </p:spTgt>
                                        </p:tgtEl>
                                        <p:attrNameLst>
                                          <p:attrName>style.visibility</p:attrName>
                                        </p:attrNameLst>
                                      </p:cBhvr>
                                      <p:to>
                                        <p:strVal val="visible"/>
                                      </p:to>
                                    </p:set>
                                    <p:animEffect transition="in" filter="fade">
                                      <p:cBhvr>
                                        <p:cTn id="14" dur="1000"/>
                                        <p:tgtEl>
                                          <p:spTgt spid="8194">
                                            <p:txEl>
                                              <p:pRg st="2" end="2"/>
                                            </p:txEl>
                                          </p:spTgt>
                                        </p:tgtEl>
                                      </p:cBhvr>
                                    </p:animEffect>
                                    <p:anim calcmode="lin" valueType="num">
                                      <p:cBhvr>
                                        <p:cTn id="15" dur="1000" fill="hold"/>
                                        <p:tgtEl>
                                          <p:spTgt spid="819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19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11:55 And the Passover of the Jews was near, and many went from the country up to Jerusalem before the Passover, to purify themselves.  </a:t>
            </a:r>
            <a:r>
              <a:rPr lang="en-US" baseline="30000" dirty="0"/>
              <a:t>56</a:t>
            </a:r>
            <a:r>
              <a:rPr lang="en-US" dirty="0"/>
              <a:t> Then they sought Jesus, and spoke among themselves as they stood in the temple, "What do you think -- that He will not come to the feast?"  </a:t>
            </a:r>
            <a:r>
              <a:rPr lang="en-US" baseline="30000" dirty="0"/>
              <a:t>57</a:t>
            </a:r>
            <a:r>
              <a:rPr lang="en-US" dirty="0"/>
              <a:t> Now both the chief priests and the Pharisees had given a command, that if anyone knew where He was, he should report </a:t>
            </a:r>
            <a:r>
              <a:rPr lang="en-US" i="1" dirty="0"/>
              <a:t>it, </a:t>
            </a:r>
            <a:r>
              <a:rPr lang="en-US" dirty="0"/>
              <a:t>that they might seize Him.</a:t>
            </a:r>
          </a:p>
        </p:txBody>
      </p:sp>
    </p:spTree>
    <p:extLst>
      <p:ext uri="{BB962C8B-B14F-4D97-AF65-F5344CB8AC3E}">
        <p14:creationId xmlns:p14="http://schemas.microsoft.com/office/powerpoint/2010/main" val="9799222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spTree>
    <p:extLst>
      <p:ext uri="{BB962C8B-B14F-4D97-AF65-F5344CB8AC3E}">
        <p14:creationId xmlns:p14="http://schemas.microsoft.com/office/powerpoint/2010/main" val="27264532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spTree>
    <p:extLst>
      <p:ext uri="{BB962C8B-B14F-4D97-AF65-F5344CB8AC3E}">
        <p14:creationId xmlns:p14="http://schemas.microsoft.com/office/powerpoint/2010/main" val="9673116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spTree>
    <p:extLst>
      <p:ext uri="{BB962C8B-B14F-4D97-AF65-F5344CB8AC3E}">
        <p14:creationId xmlns:p14="http://schemas.microsoft.com/office/powerpoint/2010/main" val="36033657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spTree>
    <p:extLst>
      <p:ext uri="{BB962C8B-B14F-4D97-AF65-F5344CB8AC3E}">
        <p14:creationId xmlns:p14="http://schemas.microsoft.com/office/powerpoint/2010/main" val="32245393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spTree>
    <p:extLst>
      <p:ext uri="{BB962C8B-B14F-4D97-AF65-F5344CB8AC3E}">
        <p14:creationId xmlns:p14="http://schemas.microsoft.com/office/powerpoint/2010/main" val="34941645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spTree>
    <p:extLst>
      <p:ext uri="{BB962C8B-B14F-4D97-AF65-F5344CB8AC3E}">
        <p14:creationId xmlns:p14="http://schemas.microsoft.com/office/powerpoint/2010/main" val="32955788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11:5 Now Jesus loved Martha and her sister and Lazarus.  </a:t>
            </a:r>
            <a:r>
              <a:rPr lang="en-US" baseline="30000" dirty="0"/>
              <a:t>6</a:t>
            </a:r>
            <a:r>
              <a:rPr lang="en-US" dirty="0"/>
              <a:t> So, when He heard that he was sick, He stayed two more days in the place where He was. </a:t>
            </a:r>
            <a:endParaRPr lang="en-US" dirty="0"/>
          </a:p>
        </p:txBody>
      </p:sp>
    </p:spTree>
    <p:extLst>
      <p:ext uri="{BB962C8B-B14F-4D97-AF65-F5344CB8AC3E}">
        <p14:creationId xmlns:p14="http://schemas.microsoft.com/office/powerpoint/2010/main" val="21897564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spTree>
    <p:extLst>
      <p:ext uri="{BB962C8B-B14F-4D97-AF65-F5344CB8AC3E}">
        <p14:creationId xmlns:p14="http://schemas.microsoft.com/office/powerpoint/2010/main" val="5531348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spTree>
    <p:extLst>
      <p:ext uri="{BB962C8B-B14F-4D97-AF65-F5344CB8AC3E}">
        <p14:creationId xmlns:p14="http://schemas.microsoft.com/office/powerpoint/2010/main" val="35928491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spTree>
    <p:extLst>
      <p:ext uri="{BB962C8B-B14F-4D97-AF65-F5344CB8AC3E}">
        <p14:creationId xmlns:p14="http://schemas.microsoft.com/office/powerpoint/2010/main" val="31813130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spTree>
    <p:extLst>
      <p:ext uri="{BB962C8B-B14F-4D97-AF65-F5344CB8AC3E}">
        <p14:creationId xmlns:p14="http://schemas.microsoft.com/office/powerpoint/2010/main" val="12927970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spTree>
    <p:extLst>
      <p:ext uri="{BB962C8B-B14F-4D97-AF65-F5344CB8AC3E}">
        <p14:creationId xmlns:p14="http://schemas.microsoft.com/office/powerpoint/2010/main" val="23734412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spTree>
    <p:extLst>
      <p:ext uri="{BB962C8B-B14F-4D97-AF65-F5344CB8AC3E}">
        <p14:creationId xmlns:p14="http://schemas.microsoft.com/office/powerpoint/2010/main" val="32750434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spTree>
    <p:extLst>
      <p:ext uri="{BB962C8B-B14F-4D97-AF65-F5344CB8AC3E}">
        <p14:creationId xmlns:p14="http://schemas.microsoft.com/office/powerpoint/2010/main" val="28376515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spTree>
    <p:extLst>
      <p:ext uri="{BB962C8B-B14F-4D97-AF65-F5344CB8AC3E}">
        <p14:creationId xmlns:p14="http://schemas.microsoft.com/office/powerpoint/2010/main" val="13494734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11:7 Then after this He said to </a:t>
            </a:r>
            <a:r>
              <a:rPr lang="en-US" i="1" dirty="0"/>
              <a:t>the </a:t>
            </a:r>
            <a:r>
              <a:rPr lang="en-US" dirty="0"/>
              <a:t>disciples, "Let us go to Judea again."  </a:t>
            </a:r>
            <a:r>
              <a:rPr lang="en-US" baseline="30000" dirty="0"/>
              <a:t>8</a:t>
            </a:r>
            <a:r>
              <a:rPr lang="en-US" dirty="0"/>
              <a:t> </a:t>
            </a:r>
            <a:r>
              <a:rPr lang="en-US" i="1" dirty="0"/>
              <a:t>The </a:t>
            </a:r>
            <a:r>
              <a:rPr lang="en-US" dirty="0"/>
              <a:t>disciples said to Him, "Rabbi, lately the Jews sought to stone You, and are You going there again?"  </a:t>
            </a:r>
          </a:p>
          <a:p>
            <a:r>
              <a:rPr lang="en-US" dirty="0"/>
              <a:t> </a:t>
            </a:r>
          </a:p>
          <a:p>
            <a:endParaRPr lang="en-US" dirty="0"/>
          </a:p>
        </p:txBody>
      </p:sp>
    </p:spTree>
    <p:extLst>
      <p:ext uri="{BB962C8B-B14F-4D97-AF65-F5344CB8AC3E}">
        <p14:creationId xmlns:p14="http://schemas.microsoft.com/office/powerpoint/2010/main" val="23278097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11:9 Jesus answered, "Are there not twelve hours in the day? If anyone walks in the day, he does not stumble, because he sees the light of this world.  </a:t>
            </a:r>
            <a:r>
              <a:rPr lang="en-US" baseline="30000" dirty="0"/>
              <a:t>10</a:t>
            </a:r>
            <a:r>
              <a:rPr lang="en-US" dirty="0"/>
              <a:t> "But if one walks in the night, he stumbles, because the light is not in him."</a:t>
            </a:r>
          </a:p>
        </p:txBody>
      </p:sp>
    </p:spTree>
    <p:extLst>
      <p:ext uri="{BB962C8B-B14F-4D97-AF65-F5344CB8AC3E}">
        <p14:creationId xmlns:p14="http://schemas.microsoft.com/office/powerpoint/2010/main" val="35371106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11:11 These things He said, and after that He said to them, "Our friend Lazarus sleeps, but I go that I may wake him up."  </a:t>
            </a:r>
            <a:r>
              <a:rPr lang="en-US" baseline="30000" dirty="0"/>
              <a:t>12</a:t>
            </a:r>
            <a:r>
              <a:rPr lang="en-US" dirty="0"/>
              <a:t> Then His disciples said, "Lord, if he sleeps he will get well."  </a:t>
            </a:r>
            <a:r>
              <a:rPr lang="en-US" baseline="30000" dirty="0"/>
              <a:t>13</a:t>
            </a:r>
            <a:r>
              <a:rPr lang="en-US" dirty="0"/>
              <a:t> However, Jesus spoke of his death, but they thought that He was speaking about taking rest in sleep.  </a:t>
            </a:r>
            <a:r>
              <a:rPr lang="en-US" baseline="30000" dirty="0"/>
              <a:t>14</a:t>
            </a:r>
            <a:r>
              <a:rPr lang="en-US" dirty="0"/>
              <a:t> Then Jesus said to them plainly, "Lazarus is dead.  </a:t>
            </a:r>
          </a:p>
        </p:txBody>
      </p:sp>
    </p:spTree>
    <p:extLst>
      <p:ext uri="{BB962C8B-B14F-4D97-AF65-F5344CB8AC3E}">
        <p14:creationId xmlns:p14="http://schemas.microsoft.com/office/powerpoint/2010/main" val="23841333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There are many times in the Scriptures that death is called sleep (Dan. 12:2; Mt. 27:52; Acts 7:60; 1 </a:t>
            </a:r>
            <a:r>
              <a:rPr lang="en-US" dirty="0" err="1"/>
              <a:t>Thes</a:t>
            </a:r>
            <a:r>
              <a:rPr lang="en-US" dirty="0"/>
              <a:t>. 4:13). </a:t>
            </a:r>
            <a:endParaRPr lang="en-US" dirty="0"/>
          </a:p>
        </p:txBody>
      </p:sp>
    </p:spTree>
    <p:extLst>
      <p:ext uri="{BB962C8B-B14F-4D97-AF65-F5344CB8AC3E}">
        <p14:creationId xmlns:p14="http://schemas.microsoft.com/office/powerpoint/2010/main" val="12656090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sz="2400" dirty="0"/>
              <a:t>Of all that Jesus ever said of death, this is the most encouraging. (1) Sleep is a temporary thing; and so by this our Lord revealed that death too is not permanent. (2) Sleep refreshes and rejuvenates; thus in the resurrection this mortal shall put on immortality and this corruptible shall put on incorruption. (3) From sleep, men awaken; and the promise is secure in the Master's words that all that are in the tombs "shall come forth" (John 5:29). (4) Sleep is a time of rest; and the dead also "shall rest from their labors" (Revelation 14:13). The respect of the human race for this word of Jesus Christ is revealed in the fact of their inscribing these words, "Asleep in Jesus," upon millions of tombs in all ages since then (John 11 Coffman Commentaries).</a:t>
            </a:r>
          </a:p>
        </p:txBody>
      </p:sp>
    </p:spTree>
    <p:extLst>
      <p:ext uri="{BB962C8B-B14F-4D97-AF65-F5344CB8AC3E}">
        <p14:creationId xmlns:p14="http://schemas.microsoft.com/office/powerpoint/2010/main" val="26332144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2405</TotalTime>
  <Words>2122</Words>
  <Application>Microsoft Office PowerPoint</Application>
  <PresentationFormat>On-screen Show (4:3)</PresentationFormat>
  <Paragraphs>98</Paragraphs>
  <Slides>47</Slides>
  <Notes>47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vvvv</dc:creator>
  <cp:lastModifiedBy>cougan c</cp:lastModifiedBy>
  <cp:revision>65</cp:revision>
  <dcterms:created xsi:type="dcterms:W3CDTF">2006-12-19T00:50:39Z</dcterms:created>
  <dcterms:modified xsi:type="dcterms:W3CDTF">2015-02-15T04:44:42Z</dcterms:modified>
</cp:coreProperties>
</file>